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tiff" ContentType="image/tiff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4"/>
  </p:notesMasterIdLst>
  <p:sldIdLst>
    <p:sldId id="284" r:id="rId2"/>
    <p:sldId id="366" r:id="rId3"/>
    <p:sldId id="370" r:id="rId4"/>
    <p:sldId id="352" r:id="rId5"/>
    <p:sldId id="297" r:id="rId6"/>
    <p:sldId id="361" r:id="rId7"/>
    <p:sldId id="296" r:id="rId8"/>
    <p:sldId id="363" r:id="rId9"/>
    <p:sldId id="364" r:id="rId10"/>
    <p:sldId id="360" r:id="rId11"/>
    <p:sldId id="367" r:id="rId12"/>
    <p:sldId id="369" r:id="rId13"/>
    <p:sldId id="358" r:id="rId14"/>
    <p:sldId id="356" r:id="rId15"/>
    <p:sldId id="357" r:id="rId16"/>
    <p:sldId id="371" r:id="rId17"/>
    <p:sldId id="359" r:id="rId18"/>
    <p:sldId id="368" r:id="rId19"/>
    <p:sldId id="372" r:id="rId20"/>
    <p:sldId id="355" r:id="rId21"/>
    <p:sldId id="374" r:id="rId22"/>
    <p:sldId id="373" r:id="rId2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CC66"/>
    <a:srgbClr val="800000"/>
    <a:srgbClr val="FF0080"/>
    <a:srgbClr val="FF00FF"/>
    <a:srgbClr val="329A02"/>
    <a:srgbClr val="FFFDC6"/>
    <a:srgbClr val="C0FFDD"/>
    <a:srgbClr val="66FFCC"/>
    <a:srgbClr val="000080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880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viewProps" Target="viewProps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theme" Target="theme/theme1.xml"/><Relationship Id="rId26" Type="http://schemas.openxmlformats.org/officeDocument/2006/relationships/presProps" Target="presProps.xml"/><Relationship Id="rId11" Type="http://schemas.openxmlformats.org/officeDocument/2006/relationships/slide" Target="slides/slide10.xml"/><Relationship Id="rId29" Type="http://schemas.openxmlformats.org/officeDocument/2006/relationships/tableStyles" Target="tableStyles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B4F52-84FE-C841-BC8A-BC6DCDDD8E85}" type="datetimeFigureOut">
              <a:rPr lang="fr-FR" smtClean="0"/>
              <a:pPr/>
              <a:t>4/11/14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990B2-7222-CE41-AC8E-825EE489247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52633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A0A80-2F36-3E42-B429-C3A93B1D125F}" type="datetimeFigureOut">
              <a:rPr lang="fr-FR" smtClean="0"/>
              <a:pPr/>
              <a:t>4/11/14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65F32-B046-8C48-9523-2900FE74763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9366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A0A80-2F36-3E42-B429-C3A93B1D125F}" type="datetimeFigureOut">
              <a:rPr lang="fr-FR" smtClean="0"/>
              <a:pPr/>
              <a:t>4/11/14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65F32-B046-8C48-9523-2900FE74763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55651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A0A80-2F36-3E42-B429-C3A93B1D125F}" type="datetimeFigureOut">
              <a:rPr lang="fr-FR" smtClean="0"/>
              <a:pPr/>
              <a:t>4/11/14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65F32-B046-8C48-9523-2900FE74763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98481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A0A80-2F36-3E42-B429-C3A93B1D125F}" type="datetimeFigureOut">
              <a:rPr lang="fr-FR" smtClean="0"/>
              <a:pPr/>
              <a:t>4/11/14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65F32-B046-8C48-9523-2900FE74763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83708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A0A80-2F36-3E42-B429-C3A93B1D125F}" type="datetimeFigureOut">
              <a:rPr lang="fr-FR" smtClean="0"/>
              <a:pPr/>
              <a:t>4/11/14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65F32-B046-8C48-9523-2900FE74763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87331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A0A80-2F36-3E42-B429-C3A93B1D125F}" type="datetimeFigureOut">
              <a:rPr lang="fr-FR" smtClean="0"/>
              <a:pPr/>
              <a:t>4/11/14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65F32-B046-8C48-9523-2900FE74763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55081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A0A80-2F36-3E42-B429-C3A93B1D125F}" type="datetimeFigureOut">
              <a:rPr lang="fr-FR" smtClean="0"/>
              <a:pPr/>
              <a:t>4/11/14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65F32-B046-8C48-9523-2900FE74763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44967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A0A80-2F36-3E42-B429-C3A93B1D125F}" type="datetimeFigureOut">
              <a:rPr lang="fr-FR" smtClean="0"/>
              <a:pPr/>
              <a:t>4/11/14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65F32-B046-8C48-9523-2900FE74763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68223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A0A80-2F36-3E42-B429-C3A93B1D125F}" type="datetimeFigureOut">
              <a:rPr lang="fr-FR" smtClean="0"/>
              <a:pPr/>
              <a:t>4/11/14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65F32-B046-8C48-9523-2900FE74763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6282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A0A80-2F36-3E42-B429-C3A93B1D125F}" type="datetimeFigureOut">
              <a:rPr lang="fr-FR" smtClean="0"/>
              <a:pPr/>
              <a:t>4/11/14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65F32-B046-8C48-9523-2900FE74763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24933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A0A80-2F36-3E42-B429-C3A93B1D125F}" type="datetimeFigureOut">
              <a:rPr lang="fr-FR" smtClean="0"/>
              <a:pPr/>
              <a:t>4/11/14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65F32-B046-8C48-9523-2900FE74763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03926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A0A80-2F36-3E42-B429-C3A93B1D125F}" type="datetimeFigureOut">
              <a:rPr lang="fr-FR" smtClean="0"/>
              <a:pPr/>
              <a:t>4/11/14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65F32-B046-8C48-9523-2900FE74763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11820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3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ille.gouv.fr/?livre-vert-geographie-prioritaire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ArtDevLogoVectoQuadri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799" y="5520150"/>
            <a:ext cx="2187763" cy="1417230"/>
          </a:xfrm>
          <a:prstGeom prst="rect">
            <a:avLst/>
          </a:prstGeom>
        </p:spPr>
      </p:pic>
      <p:pic>
        <p:nvPicPr>
          <p:cNvPr id="4" name="Image 10" descr="logo_up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37804" y="5803900"/>
            <a:ext cx="1456145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9728200" y="101600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 smtClean="0"/>
          </a:p>
          <a:p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759200" y="-3759200"/>
            <a:ext cx="1625600" cy="914400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321999" y="4019728"/>
            <a:ext cx="28464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Century Gothic"/>
                <a:cs typeface="Century Gothic"/>
              </a:rPr>
              <a:t>Lucile Medina</a:t>
            </a:r>
          </a:p>
          <a:p>
            <a:r>
              <a:rPr lang="fr-FR" dirty="0" smtClean="0">
                <a:latin typeface="Century Gothic"/>
                <a:cs typeface="Century Gothic"/>
              </a:rPr>
              <a:t>Isabelle </a:t>
            </a:r>
            <a:r>
              <a:rPr lang="fr-FR" dirty="0" err="1" smtClean="0">
                <a:latin typeface="Century Gothic"/>
                <a:cs typeface="Century Gothic"/>
              </a:rPr>
              <a:t>Berry-Chikhaoui</a:t>
            </a:r>
            <a:endParaRPr lang="fr-FR" dirty="0" smtClean="0">
              <a:latin typeface="Century Gothic"/>
              <a:cs typeface="Century Gothic"/>
            </a:endParaRPr>
          </a:p>
          <a:p>
            <a:r>
              <a:rPr lang="fr-FR" dirty="0" smtClean="0">
                <a:latin typeface="Century Gothic"/>
                <a:cs typeface="Century Gothic"/>
              </a:rPr>
              <a:t>Université Montpellier 3</a:t>
            </a:r>
          </a:p>
          <a:p>
            <a:r>
              <a:rPr lang="fr-FR" dirty="0" smtClean="0">
                <a:latin typeface="Century Gothic"/>
                <a:cs typeface="Century Gothic"/>
              </a:rPr>
              <a:t>UMR 5281 </a:t>
            </a:r>
            <a:r>
              <a:rPr lang="fr-FR" dirty="0" err="1" smtClean="0">
                <a:latin typeface="Century Gothic"/>
                <a:cs typeface="Century Gothic"/>
              </a:rPr>
              <a:t>ART-Dév</a:t>
            </a:r>
            <a:endParaRPr lang="fr-FR" dirty="0">
              <a:latin typeface="Century Gothic"/>
              <a:cs typeface="Century Gothic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30200" y="2368946"/>
            <a:ext cx="82295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atin typeface="Century Gothic"/>
                <a:cs typeface="Century Gothic"/>
              </a:rPr>
              <a:t>La territorialisation de la Politique de la Ville </a:t>
            </a:r>
          </a:p>
          <a:p>
            <a:pPr algn="ctr"/>
            <a:r>
              <a:rPr lang="fr-FR" sz="2800" dirty="0" smtClean="0">
                <a:latin typeface="Century Gothic"/>
                <a:cs typeface="Century Gothic"/>
              </a:rPr>
              <a:t>en France </a:t>
            </a:r>
          </a:p>
          <a:p>
            <a:pPr algn="ctr"/>
            <a:r>
              <a:rPr lang="fr-FR" sz="2800" dirty="0" smtClean="0">
                <a:latin typeface="Century Gothic"/>
                <a:cs typeface="Century Gothic"/>
              </a:rPr>
              <a:t>vue à travers la réforme des zonages</a:t>
            </a:r>
          </a:p>
          <a:p>
            <a:pPr algn="ctr"/>
            <a:endParaRPr lang="fr-FR" sz="28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92691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32190" y="1066800"/>
            <a:ext cx="7215236" cy="3744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ctr">
              <a:lnSpc>
                <a:spcPct val="150000"/>
              </a:lnSpc>
            </a:pPr>
            <a:r>
              <a:rPr lang="fr-FR" sz="3200" dirty="0" smtClean="0">
                <a:solidFill>
                  <a:schemeClr val="tx2">
                    <a:lumMod val="50000"/>
                  </a:schemeClr>
                </a:solidFill>
                <a:latin typeface="Century Gothic"/>
                <a:cs typeface="Century Gothic"/>
              </a:rPr>
              <a:t>➀</a:t>
            </a:r>
          </a:p>
          <a:p>
            <a:pPr marL="342900" indent="-342900" algn="ctr">
              <a:lnSpc>
                <a:spcPct val="150000"/>
              </a:lnSpc>
            </a:pPr>
            <a:r>
              <a:rPr lang="fr-FR" sz="3200" dirty="0" smtClean="0">
                <a:solidFill>
                  <a:schemeClr val="tx2">
                    <a:lumMod val="50000"/>
                  </a:schemeClr>
                </a:solidFill>
                <a:latin typeface="Century Gothic"/>
                <a:cs typeface="Century Gothic"/>
              </a:rPr>
              <a:t>La Politique de la Ville en France,</a:t>
            </a:r>
          </a:p>
          <a:p>
            <a:pPr marL="342900" indent="-342900" algn="ctr">
              <a:lnSpc>
                <a:spcPct val="150000"/>
              </a:lnSpc>
            </a:pPr>
            <a:r>
              <a:rPr lang="fr-FR" sz="3200" dirty="0" smtClean="0">
                <a:solidFill>
                  <a:schemeClr val="tx2">
                    <a:lumMod val="50000"/>
                  </a:schemeClr>
                </a:solidFill>
                <a:latin typeface="Century Gothic"/>
                <a:cs typeface="Century Gothic"/>
              </a:rPr>
              <a:t>une politique territorialisée </a:t>
            </a:r>
          </a:p>
          <a:p>
            <a:pPr marL="342900" indent="-342900" algn="ctr">
              <a:lnSpc>
                <a:spcPct val="150000"/>
              </a:lnSpc>
            </a:pPr>
            <a:r>
              <a:rPr lang="fr-FR" sz="3200" dirty="0" smtClean="0">
                <a:solidFill>
                  <a:schemeClr val="tx2">
                    <a:lumMod val="50000"/>
                  </a:schemeClr>
                </a:solidFill>
                <a:latin typeface="Century Gothic"/>
                <a:cs typeface="Century Gothic"/>
              </a:rPr>
              <a:t>de lutte contre la pauvreté urbaine </a:t>
            </a:r>
          </a:p>
          <a:p>
            <a:pPr marL="342900" indent="-342900" algn="ctr">
              <a:lnSpc>
                <a:spcPct val="150000"/>
              </a:lnSpc>
            </a:pPr>
            <a:endParaRPr lang="fr-FR" sz="3200" dirty="0" smtClean="0">
              <a:solidFill>
                <a:schemeClr val="tx2">
                  <a:lumMod val="50000"/>
                </a:schemeClr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228600" y="35658"/>
            <a:ext cx="8750300" cy="5632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La Politique de la Ville</a:t>
            </a:r>
          </a:p>
          <a:p>
            <a:pPr marL="342900" indent="-342900" algn="ctr"/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Ne concerne ni toutes les villes, ni toute la ville, </a:t>
            </a:r>
          </a:p>
          <a:p>
            <a:pPr marL="342900" indent="-342900" algn="ctr"/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et n’est pas vraiment de la responsabilité des villes</a:t>
            </a:r>
          </a:p>
          <a:p>
            <a:pPr marL="342900" indent="-342900" algn="ctr"/>
            <a:endParaRPr lang="fr-FR" sz="2400" dirty="0" smtClean="0">
              <a:solidFill>
                <a:schemeClr val="tx2">
                  <a:lumMod val="75000"/>
                </a:schemeClr>
              </a:solidFill>
              <a:latin typeface="Century Gothic"/>
              <a:cs typeface="Century Gothic"/>
            </a:endParaRPr>
          </a:p>
          <a:p>
            <a:pPr marL="342900" indent="-342900" algn="ctr"/>
            <a:endParaRPr lang="fr-FR" sz="2400" dirty="0" smtClean="0">
              <a:solidFill>
                <a:schemeClr val="tx2">
                  <a:lumMod val="75000"/>
                </a:schemeClr>
              </a:solidFill>
              <a:latin typeface="Century Gothic"/>
              <a:cs typeface="Century Gothic"/>
            </a:endParaRPr>
          </a:p>
          <a:p>
            <a:pPr marL="342900" indent="-342900" algn="ctr"/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Discrimination positive (</a:t>
            </a:r>
            <a:r>
              <a:rPr lang="fr-FR" sz="2400" i="1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affirmative action</a:t>
            </a:r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) territoriale</a:t>
            </a:r>
          </a:p>
          <a:p>
            <a:pPr marL="342900" indent="-342900" algn="ctr"/>
            <a:endParaRPr lang="fr-FR" sz="2400" dirty="0" smtClean="0">
              <a:solidFill>
                <a:schemeClr val="tx2">
                  <a:lumMod val="75000"/>
                </a:schemeClr>
              </a:solidFill>
              <a:latin typeface="Century Gothic"/>
              <a:cs typeface="Century Gothic"/>
            </a:endParaRPr>
          </a:p>
          <a:p>
            <a:pPr marL="342900" indent="-342900" algn="ctr"/>
            <a:endParaRPr lang="fr-FR" sz="2400" dirty="0" smtClean="0">
              <a:solidFill>
                <a:schemeClr val="tx2">
                  <a:lumMod val="75000"/>
                </a:schemeClr>
              </a:solidFill>
              <a:latin typeface="Century Gothic"/>
              <a:cs typeface="Century Gothic"/>
            </a:endParaRPr>
          </a:p>
          <a:p>
            <a:pPr marL="342900" indent="-342900" algn="ctr"/>
            <a:endParaRPr lang="fr-FR" sz="2400" dirty="0" smtClean="0">
              <a:solidFill>
                <a:schemeClr val="tx2">
                  <a:lumMod val="75000"/>
                </a:schemeClr>
              </a:solidFill>
              <a:latin typeface="Century Gothic"/>
              <a:cs typeface="Century Gothic"/>
            </a:endParaRPr>
          </a:p>
          <a:p>
            <a:pPr marL="342900" indent="-342900" algn="ctr"/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Géographie prioritaire d’intervention sur certains quartiers</a:t>
            </a:r>
          </a:p>
          <a:p>
            <a:pPr marL="342900" indent="-342900" algn="ctr"/>
            <a:endParaRPr lang="fr-FR" sz="2400" dirty="0" smtClean="0">
              <a:solidFill>
                <a:schemeClr val="tx2">
                  <a:lumMod val="75000"/>
                </a:schemeClr>
              </a:solidFill>
              <a:latin typeface="Century Gothic"/>
              <a:cs typeface="Century Gothic"/>
            </a:endParaRPr>
          </a:p>
          <a:p>
            <a:pPr marL="342900" indent="-342900" algn="ctr"/>
            <a:endParaRPr lang="fr-FR" sz="2400" dirty="0" smtClean="0">
              <a:solidFill>
                <a:schemeClr val="tx2">
                  <a:lumMod val="75000"/>
                </a:schemeClr>
              </a:solidFill>
              <a:latin typeface="Century Gothic"/>
              <a:cs typeface="Century Gothic"/>
            </a:endParaRPr>
          </a:p>
          <a:p>
            <a:pPr marL="342900" indent="-342900" algn="ctr"/>
            <a:endParaRPr lang="fr-FR" sz="2400" dirty="0" smtClean="0">
              <a:solidFill>
                <a:schemeClr val="tx2">
                  <a:lumMod val="75000"/>
                </a:schemeClr>
              </a:solidFill>
              <a:latin typeface="Century Gothic"/>
              <a:cs typeface="Century Gothic"/>
            </a:endParaRPr>
          </a:p>
          <a:p>
            <a:pPr marL="342900" indent="-342900" algn="ctr"/>
            <a:endParaRPr lang="fr-FR" sz="2400" dirty="0" smtClean="0">
              <a:solidFill>
                <a:schemeClr val="tx2">
                  <a:lumMod val="75000"/>
                </a:schemeClr>
              </a:solidFill>
              <a:latin typeface="Century Gothic"/>
              <a:cs typeface="Century Gothic"/>
            </a:endParaRPr>
          </a:p>
          <a:p>
            <a:pPr marL="342900" indent="-342900" algn="ctr"/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Zonages</a:t>
            </a:r>
          </a:p>
        </p:txBody>
      </p:sp>
      <p:sp>
        <p:nvSpPr>
          <p:cNvPr id="7" name="Rectangle 6"/>
          <p:cNvSpPr/>
          <p:nvPr/>
        </p:nvSpPr>
        <p:spPr>
          <a:xfrm>
            <a:off x="3644900" y="1384300"/>
            <a:ext cx="1905000" cy="4191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644900" y="2489200"/>
            <a:ext cx="1905000" cy="7112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vers le bas 9"/>
          <p:cNvSpPr/>
          <p:nvPr/>
        </p:nvSpPr>
        <p:spPr>
          <a:xfrm>
            <a:off x="2768600" y="3937000"/>
            <a:ext cx="3670300" cy="1193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0" y="5657672"/>
            <a:ext cx="9144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Egalité des places ou égalité des chances? (F. </a:t>
            </a:r>
            <a:r>
              <a:rPr lang="fr-FR" sz="2400" dirty="0" err="1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Dubet</a:t>
            </a:r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) </a:t>
            </a:r>
          </a:p>
          <a:p>
            <a:pPr algn="ctr"/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People/place </a:t>
            </a:r>
          </a:p>
          <a:p>
            <a:pPr algn="ctr"/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Un « détour par le territoire »? (D. </a:t>
            </a:r>
            <a:r>
              <a:rPr lang="fr-FR" sz="2400" dirty="0" err="1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Behar</a:t>
            </a:r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)</a:t>
            </a:r>
            <a:endParaRPr lang="fr-FR" sz="2400" dirty="0">
              <a:solidFill>
                <a:schemeClr val="tx2">
                  <a:lumMod val="75000"/>
                </a:schemeClr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3601" y="266700"/>
            <a:ext cx="8855264" cy="9287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>
                <a:solidFill>
                  <a:srgbClr val="000080"/>
                </a:solidFill>
                <a:latin typeface="Century Gothic"/>
                <a:cs typeface="Century Gothic"/>
              </a:rPr>
              <a:t>Des territoires et des dispositifs d’interventions multipliés</a:t>
            </a:r>
            <a:endParaRPr lang="fr-FR" sz="2400" dirty="0" smtClean="0">
              <a:solidFill>
                <a:srgbClr val="000080"/>
              </a:solidFill>
              <a:latin typeface="Century Gothic"/>
              <a:cs typeface="Century Gothic"/>
              <a:sym typeface="Wingdings"/>
            </a:endParaRPr>
          </a:p>
          <a:p>
            <a:pPr>
              <a:buNone/>
            </a:pPr>
            <a:endParaRPr lang="fr-FR" sz="2400" dirty="0">
              <a:solidFill>
                <a:srgbClr val="000080"/>
              </a:solidFill>
              <a:latin typeface="Century Gothic"/>
              <a:cs typeface="Century Gothic"/>
            </a:endParaRPr>
          </a:p>
        </p:txBody>
      </p:sp>
      <p:sp>
        <p:nvSpPr>
          <p:cNvPr id="4" name="Flèche vers la droite 3"/>
          <p:cNvSpPr/>
          <p:nvPr/>
        </p:nvSpPr>
        <p:spPr>
          <a:xfrm>
            <a:off x="8733" y="2717800"/>
            <a:ext cx="9144000" cy="1079500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rgbClr val="FFFFFF"/>
              </a:gs>
            </a:gsLst>
            <a:lin ang="10620000" scaled="0"/>
            <a:tileRect/>
          </a:gra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-63500" y="1119863"/>
            <a:ext cx="100489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800000"/>
                </a:solidFill>
              </a:rPr>
              <a:t>1976</a:t>
            </a:r>
          </a:p>
          <a:p>
            <a:r>
              <a:rPr lang="fr-FR" dirty="0" smtClean="0">
                <a:solidFill>
                  <a:srgbClr val="800000"/>
                </a:solidFill>
              </a:rPr>
              <a:t>Habitat et </a:t>
            </a:r>
          </a:p>
          <a:p>
            <a:r>
              <a:rPr lang="fr-FR" dirty="0" smtClean="0">
                <a:solidFill>
                  <a:srgbClr val="800000"/>
                </a:solidFill>
              </a:rPr>
              <a:t>Vie Sociale</a:t>
            </a:r>
          </a:p>
          <a:p>
            <a:r>
              <a:rPr lang="fr-FR" dirty="0" smtClean="0">
                <a:solidFill>
                  <a:srgbClr val="800000"/>
                </a:solidFill>
              </a:rPr>
              <a:t>(HVS)</a:t>
            </a:r>
            <a:endParaRPr lang="fr-FR" dirty="0">
              <a:solidFill>
                <a:srgbClr val="80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23891" y="3710128"/>
            <a:ext cx="13969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80"/>
                </a:solidFill>
              </a:rPr>
              <a:t>1981</a:t>
            </a:r>
          </a:p>
          <a:p>
            <a:r>
              <a:rPr lang="fr-FR" dirty="0" smtClean="0">
                <a:solidFill>
                  <a:srgbClr val="000080"/>
                </a:solidFill>
              </a:rPr>
              <a:t>Election de F. Mitterrand</a:t>
            </a:r>
          </a:p>
          <a:p>
            <a:r>
              <a:rPr lang="fr-FR" dirty="0" smtClean="0">
                <a:solidFill>
                  <a:srgbClr val="000080"/>
                </a:solidFill>
              </a:rPr>
              <a:t>+ 1ères émeutes</a:t>
            </a:r>
            <a:endParaRPr lang="fr-FR" dirty="0">
              <a:solidFill>
                <a:srgbClr val="00008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39778" y="1259563"/>
            <a:ext cx="12811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rgbClr val="FF0080"/>
                </a:solidFill>
              </a:rPr>
              <a:t>1982</a:t>
            </a:r>
          </a:p>
          <a:p>
            <a:pPr algn="r"/>
            <a:r>
              <a:rPr lang="fr-FR" dirty="0" smtClean="0">
                <a:solidFill>
                  <a:srgbClr val="FF0080"/>
                </a:solidFill>
              </a:rPr>
              <a:t>Zones d’Education Prioritaire</a:t>
            </a:r>
          </a:p>
          <a:p>
            <a:pPr algn="r"/>
            <a:r>
              <a:rPr lang="fr-FR" dirty="0" smtClean="0">
                <a:solidFill>
                  <a:srgbClr val="FF0080"/>
                </a:solidFill>
              </a:rPr>
              <a:t>(ZEP)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30401" y="1259563"/>
            <a:ext cx="19049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800000"/>
                </a:solidFill>
              </a:rPr>
              <a:t>1983</a:t>
            </a:r>
          </a:p>
          <a:p>
            <a:r>
              <a:rPr lang="fr-FR" dirty="0" err="1" smtClean="0">
                <a:solidFill>
                  <a:srgbClr val="800000"/>
                </a:solidFill>
              </a:rPr>
              <a:t>Dévelopt</a:t>
            </a:r>
            <a:r>
              <a:rPr lang="fr-FR" dirty="0" smtClean="0">
                <a:solidFill>
                  <a:srgbClr val="800000"/>
                </a:solidFill>
              </a:rPr>
              <a:t> </a:t>
            </a:r>
          </a:p>
          <a:p>
            <a:r>
              <a:rPr lang="fr-FR" dirty="0" smtClean="0">
                <a:solidFill>
                  <a:srgbClr val="800000"/>
                </a:solidFill>
              </a:rPr>
              <a:t>Social des Quartiers</a:t>
            </a:r>
          </a:p>
          <a:p>
            <a:r>
              <a:rPr lang="fr-FR" dirty="0" smtClean="0">
                <a:solidFill>
                  <a:srgbClr val="800000"/>
                </a:solidFill>
              </a:rPr>
              <a:t>(DSQ)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338389" y="3799686"/>
            <a:ext cx="109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rgbClr val="FF0080"/>
                </a:solidFill>
              </a:rPr>
              <a:t>1989</a:t>
            </a:r>
          </a:p>
          <a:p>
            <a:pPr algn="r"/>
            <a:r>
              <a:rPr lang="fr-FR" dirty="0" smtClean="0">
                <a:solidFill>
                  <a:srgbClr val="FF0080"/>
                </a:solidFill>
              </a:rPr>
              <a:t>Contrats de Ville</a:t>
            </a:r>
          </a:p>
          <a:p>
            <a:pPr algn="r"/>
            <a:r>
              <a:rPr lang="fr-FR" dirty="0" smtClean="0">
                <a:solidFill>
                  <a:srgbClr val="FF0080"/>
                </a:solidFill>
              </a:rPr>
              <a:t>(DSU)</a:t>
            </a:r>
            <a:endParaRPr lang="fr-FR" dirty="0">
              <a:solidFill>
                <a:srgbClr val="FF008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252789" y="1259563"/>
            <a:ext cx="1079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rgbClr val="800000"/>
                </a:solidFill>
              </a:rPr>
              <a:t>1994</a:t>
            </a:r>
          </a:p>
          <a:p>
            <a:pPr algn="r"/>
            <a:r>
              <a:rPr lang="fr-FR" dirty="0" smtClean="0">
                <a:solidFill>
                  <a:srgbClr val="800000"/>
                </a:solidFill>
              </a:rPr>
              <a:t>Grands Projets Urbains</a:t>
            </a:r>
          </a:p>
          <a:p>
            <a:pPr algn="r"/>
            <a:r>
              <a:rPr lang="fr-FR" dirty="0" smtClean="0">
                <a:solidFill>
                  <a:srgbClr val="800000"/>
                </a:solidFill>
              </a:rPr>
              <a:t>(GPU)</a:t>
            </a:r>
            <a:endParaRPr lang="fr-FR" dirty="0">
              <a:solidFill>
                <a:srgbClr val="80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746750" y="3799686"/>
            <a:ext cx="939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800000"/>
                </a:solidFill>
              </a:rPr>
              <a:t>2000</a:t>
            </a:r>
          </a:p>
          <a:p>
            <a:r>
              <a:rPr lang="fr-FR" dirty="0" smtClean="0">
                <a:solidFill>
                  <a:srgbClr val="800000"/>
                </a:solidFill>
              </a:rPr>
              <a:t>Grands Projets de Ville</a:t>
            </a:r>
          </a:p>
          <a:p>
            <a:r>
              <a:rPr lang="fr-FR" dirty="0" smtClean="0">
                <a:solidFill>
                  <a:srgbClr val="800000"/>
                </a:solidFill>
              </a:rPr>
              <a:t>(GPV)</a:t>
            </a:r>
            <a:endParaRPr lang="fr-FR" dirty="0">
              <a:solidFill>
                <a:srgbClr val="80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134101" y="1240473"/>
            <a:ext cx="1701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80"/>
                </a:solidFill>
              </a:rPr>
              <a:t>2003</a:t>
            </a:r>
          </a:p>
          <a:p>
            <a:r>
              <a:rPr lang="fr-FR" dirty="0" smtClean="0">
                <a:solidFill>
                  <a:srgbClr val="FF0080"/>
                </a:solidFill>
              </a:rPr>
              <a:t>Quartiers en rénovation urbaine</a:t>
            </a:r>
          </a:p>
          <a:p>
            <a:r>
              <a:rPr lang="fr-FR" dirty="0" smtClean="0">
                <a:solidFill>
                  <a:srgbClr val="FF0080"/>
                </a:solidFill>
              </a:rPr>
              <a:t>(ANRU)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708900" y="1794470"/>
            <a:ext cx="1435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FF00FF"/>
                </a:solidFill>
              </a:rPr>
              <a:t>2014</a:t>
            </a:r>
          </a:p>
          <a:p>
            <a:pPr algn="ctr"/>
            <a:r>
              <a:rPr lang="fr-FR" b="1" dirty="0" smtClean="0">
                <a:solidFill>
                  <a:srgbClr val="FF00FF"/>
                </a:solidFill>
              </a:rPr>
              <a:t>« Refonte »</a:t>
            </a:r>
          </a:p>
          <a:p>
            <a:pPr algn="ctr"/>
            <a:r>
              <a:rPr lang="fr-FR" b="1" dirty="0" smtClean="0">
                <a:solidFill>
                  <a:srgbClr val="FF00FF"/>
                </a:solidFill>
              </a:rPr>
              <a:t>des zonages</a:t>
            </a:r>
            <a:endParaRPr lang="fr-FR" b="1" dirty="0">
              <a:solidFill>
                <a:srgbClr val="FF00FF"/>
              </a:solidFill>
            </a:endParaRPr>
          </a:p>
        </p:txBody>
      </p:sp>
      <p:cxnSp>
        <p:nvCxnSpPr>
          <p:cNvPr id="18" name="Connecteur droit 17"/>
          <p:cNvCxnSpPr/>
          <p:nvPr/>
        </p:nvCxnSpPr>
        <p:spPr>
          <a:xfrm rot="5400000" flipH="1" flipV="1">
            <a:off x="744867" y="3346917"/>
            <a:ext cx="750233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3399633" y="3799686"/>
            <a:ext cx="11033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80"/>
                </a:solidFill>
              </a:rPr>
              <a:t>1990</a:t>
            </a:r>
          </a:p>
          <a:p>
            <a:r>
              <a:rPr lang="fr-FR" dirty="0" smtClean="0">
                <a:solidFill>
                  <a:srgbClr val="FF0080"/>
                </a:solidFill>
              </a:rPr>
              <a:t>Zones urbaines sensibles</a:t>
            </a:r>
          </a:p>
          <a:p>
            <a:r>
              <a:rPr lang="fr-FR" dirty="0" smtClean="0">
                <a:solidFill>
                  <a:srgbClr val="FF0080"/>
                </a:solidFill>
              </a:rPr>
              <a:t>(ZUS)</a:t>
            </a:r>
            <a:endParaRPr lang="fr-FR" dirty="0">
              <a:solidFill>
                <a:srgbClr val="FF0080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4263232" y="3799686"/>
            <a:ext cx="16494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80"/>
                </a:solidFill>
              </a:rPr>
              <a:t>1995</a:t>
            </a:r>
          </a:p>
          <a:p>
            <a:r>
              <a:rPr lang="fr-FR" dirty="0" smtClean="0">
                <a:solidFill>
                  <a:srgbClr val="FF0080"/>
                </a:solidFill>
              </a:rPr>
              <a:t>Zones de redynamisation urbaine</a:t>
            </a:r>
          </a:p>
          <a:p>
            <a:r>
              <a:rPr lang="fr-FR" dirty="0" smtClean="0">
                <a:solidFill>
                  <a:srgbClr val="FF0080"/>
                </a:solidFill>
              </a:rPr>
              <a:t>(ZRU)</a:t>
            </a:r>
            <a:endParaRPr lang="fr-FR" dirty="0">
              <a:solidFill>
                <a:srgbClr val="FF0080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4502945" y="1240473"/>
            <a:ext cx="14097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80"/>
                </a:solidFill>
              </a:rPr>
              <a:t>1996</a:t>
            </a:r>
          </a:p>
          <a:p>
            <a:r>
              <a:rPr lang="fr-FR" dirty="0" smtClean="0">
                <a:solidFill>
                  <a:srgbClr val="FF0080"/>
                </a:solidFill>
              </a:rPr>
              <a:t>Zones Franches urbaines</a:t>
            </a:r>
          </a:p>
          <a:p>
            <a:r>
              <a:rPr lang="fr-FR" dirty="0" smtClean="0">
                <a:solidFill>
                  <a:srgbClr val="FF0080"/>
                </a:solidFill>
              </a:rPr>
              <a:t>(ZFU)</a:t>
            </a:r>
            <a:endParaRPr lang="fr-FR" dirty="0">
              <a:solidFill>
                <a:srgbClr val="FF0080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6985001" y="3799686"/>
            <a:ext cx="11429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rgbClr val="FF0080"/>
                </a:solidFill>
              </a:rPr>
              <a:t>2012</a:t>
            </a:r>
          </a:p>
          <a:p>
            <a:pPr algn="r"/>
            <a:r>
              <a:rPr lang="fr-FR" dirty="0" smtClean="0">
                <a:solidFill>
                  <a:srgbClr val="FF0080"/>
                </a:solidFill>
              </a:rPr>
              <a:t>Zones de sécurité prioritaire</a:t>
            </a:r>
          </a:p>
          <a:p>
            <a:pPr algn="r"/>
            <a:r>
              <a:rPr lang="fr-FR" dirty="0" smtClean="0">
                <a:solidFill>
                  <a:srgbClr val="FF0080"/>
                </a:solidFill>
              </a:rPr>
              <a:t>(ZSP)</a:t>
            </a:r>
            <a:endParaRPr lang="fr-FR" dirty="0">
              <a:solidFill>
                <a:srgbClr val="FF0080"/>
              </a:solidFill>
            </a:endParaRPr>
          </a:p>
        </p:txBody>
      </p:sp>
      <p:cxnSp>
        <p:nvCxnSpPr>
          <p:cNvPr id="42" name="Connecteur droit 41"/>
          <p:cNvCxnSpPr/>
          <p:nvPr/>
        </p:nvCxnSpPr>
        <p:spPr>
          <a:xfrm rot="5400000">
            <a:off x="-190573" y="3157505"/>
            <a:ext cx="75445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 rot="5400000">
            <a:off x="1184081" y="3156711"/>
            <a:ext cx="75445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 rot="5400000">
            <a:off x="1693670" y="3156711"/>
            <a:ext cx="75445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 rot="5400000">
            <a:off x="2874769" y="3375358"/>
            <a:ext cx="75445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 rot="5400000">
            <a:off x="3175602" y="3375220"/>
            <a:ext cx="75445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 rot="5400000">
            <a:off x="3827269" y="3145038"/>
            <a:ext cx="75445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 rot="5400000">
            <a:off x="4202714" y="3374425"/>
            <a:ext cx="75445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/>
          <p:cNvCxnSpPr/>
          <p:nvPr/>
        </p:nvCxnSpPr>
        <p:spPr>
          <a:xfrm rot="5400000">
            <a:off x="4545614" y="3157505"/>
            <a:ext cx="75445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 rot="5400000">
            <a:off x="5534626" y="3370209"/>
            <a:ext cx="75445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/>
          <p:cNvCxnSpPr/>
          <p:nvPr/>
        </p:nvCxnSpPr>
        <p:spPr>
          <a:xfrm rot="5400000">
            <a:off x="6232331" y="3145384"/>
            <a:ext cx="75445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/>
          <p:cNvCxnSpPr/>
          <p:nvPr/>
        </p:nvCxnSpPr>
        <p:spPr>
          <a:xfrm rot="5400000">
            <a:off x="7478519" y="3374195"/>
            <a:ext cx="75445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/>
          <p:cNvCxnSpPr/>
          <p:nvPr/>
        </p:nvCxnSpPr>
        <p:spPr>
          <a:xfrm rot="5400000">
            <a:off x="8167492" y="3132105"/>
            <a:ext cx="75445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1025596" y="5727700"/>
            <a:ext cx="6954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rgbClr val="000080"/>
                </a:solidFill>
                <a:latin typeface="Century Gothic"/>
                <a:cs typeface="Century Gothic"/>
              </a:rPr>
              <a:t>une politique construite par « sédimentation »</a:t>
            </a:r>
            <a:endParaRPr lang="fr-FR" sz="2400" dirty="0">
              <a:solidFill>
                <a:srgbClr val="000080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8203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97762"/>
            <a:ext cx="2492123" cy="3654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0" y="1501430"/>
            <a:ext cx="92339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i="1" dirty="0" smtClean="0">
                <a:solidFill>
                  <a:srgbClr val="17375E"/>
                </a:solidFill>
                <a:latin typeface="Century Gothic"/>
                <a:cs typeface="Century Gothic"/>
              </a:rPr>
              <a:t>9</a:t>
            </a:r>
            <a:r>
              <a:rPr lang="fr-FR" sz="2000" i="1" baseline="30000" dirty="0" smtClean="0">
                <a:solidFill>
                  <a:srgbClr val="17375E"/>
                </a:solidFill>
                <a:latin typeface="Century Gothic"/>
                <a:cs typeface="Century Gothic"/>
              </a:rPr>
              <a:t>e</a:t>
            </a:r>
            <a:r>
              <a:rPr lang="fr-FR" sz="2000" i="1" dirty="0" smtClean="0">
                <a:solidFill>
                  <a:srgbClr val="17375E"/>
                </a:solidFill>
                <a:latin typeface="Century Gothic"/>
                <a:cs typeface="Century Gothic"/>
              </a:rPr>
              <a:t> rapport de l’Observatoire National des Zones Urbaines Sensibles </a:t>
            </a:r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(2012)</a:t>
            </a:r>
            <a:endParaRPr lang="fr-FR" sz="2000" dirty="0">
              <a:solidFill>
                <a:srgbClr val="17375E"/>
              </a:solidFill>
              <a:latin typeface="Century Gothic"/>
              <a:cs typeface="Century Gothic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492122" y="1997762"/>
            <a:ext cx="68205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En ZUS : </a:t>
            </a:r>
          </a:p>
          <a:p>
            <a:endParaRPr lang="fr-FR" sz="2000" dirty="0" smtClean="0">
              <a:solidFill>
                <a:srgbClr val="17375E"/>
              </a:solidFill>
              <a:latin typeface="Century Gothic"/>
              <a:cs typeface="Century Gothic"/>
            </a:endParaRPr>
          </a:p>
          <a:p>
            <a:pPr>
              <a:buClr>
                <a:srgbClr val="000080"/>
              </a:buClr>
              <a:buFont typeface="Arial"/>
              <a:buChar char="•"/>
            </a:pPr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 Le revenu moyen est la moitié de celui du reste des villes françaises</a:t>
            </a:r>
          </a:p>
          <a:p>
            <a:pPr>
              <a:buClr>
                <a:srgbClr val="000080"/>
              </a:buClr>
              <a:buFont typeface="Arial"/>
              <a:buChar char="•"/>
            </a:pPr>
            <a:endParaRPr lang="fr-FR" sz="2000" dirty="0" smtClean="0">
              <a:solidFill>
                <a:srgbClr val="17375E"/>
              </a:solidFill>
              <a:latin typeface="Century Gothic"/>
              <a:cs typeface="Century Gothic"/>
            </a:endParaRPr>
          </a:p>
          <a:p>
            <a:pPr>
              <a:buClr>
                <a:srgbClr val="000080"/>
              </a:buClr>
              <a:buFont typeface="Arial"/>
              <a:buChar char="•"/>
            </a:pPr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 La part de personnes vivant sous le seuil de pauvreté est 3 fois plus importante</a:t>
            </a:r>
          </a:p>
          <a:p>
            <a:pPr>
              <a:buClr>
                <a:srgbClr val="000080"/>
              </a:buClr>
              <a:buFont typeface="Arial"/>
              <a:buChar char="•"/>
            </a:pPr>
            <a:endParaRPr lang="fr-FR" sz="2000" dirty="0" smtClean="0">
              <a:solidFill>
                <a:srgbClr val="17375E"/>
              </a:solidFill>
              <a:latin typeface="Century Gothic"/>
              <a:cs typeface="Century Gothic"/>
            </a:endParaRPr>
          </a:p>
          <a:p>
            <a:pPr>
              <a:buClr>
                <a:srgbClr val="000080"/>
              </a:buClr>
              <a:buFont typeface="Arial"/>
              <a:buChar char="•"/>
            </a:pPr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 La part de personnes bénéficiant de la CMU est 2,5 fois plus importante</a:t>
            </a:r>
          </a:p>
          <a:p>
            <a:pPr>
              <a:buClr>
                <a:srgbClr val="000080"/>
              </a:buClr>
              <a:buFont typeface="Arial"/>
              <a:buChar char="•"/>
            </a:pPr>
            <a:endParaRPr lang="fr-FR" sz="2000" dirty="0" smtClean="0">
              <a:solidFill>
                <a:srgbClr val="17375E"/>
              </a:solidFill>
              <a:latin typeface="Century Gothic"/>
              <a:cs typeface="Century Gothic"/>
            </a:endParaRPr>
          </a:p>
          <a:p>
            <a:pPr>
              <a:buClr>
                <a:srgbClr val="000080"/>
              </a:buClr>
              <a:buFont typeface="Arial"/>
              <a:buChar char="•"/>
            </a:pPr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 La pauvreté y touche particulièrement les jeunes</a:t>
            </a:r>
          </a:p>
          <a:p>
            <a:endParaRPr lang="fr-FR" sz="2000" dirty="0">
              <a:solidFill>
                <a:srgbClr val="17375E"/>
              </a:solidFill>
              <a:latin typeface="Century Gothic"/>
              <a:cs typeface="Century Gothic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-38100" y="179417"/>
            <a:ext cx="92930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rgbClr val="000080"/>
                </a:solidFill>
                <a:latin typeface="Century Gothic"/>
                <a:cs typeface="Century Gothic"/>
              </a:rPr>
              <a:t>Un point commun des zonages : une approche statistique par l’exclusion et l’écart à la moyenne</a:t>
            </a:r>
            <a:endParaRPr lang="fr-FR" sz="2400" dirty="0">
              <a:solidFill>
                <a:srgbClr val="000080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5900" y="736600"/>
            <a:ext cx="9563100" cy="57276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6600" y="736600"/>
            <a:ext cx="7175500" cy="4542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647700" y="257601"/>
            <a:ext cx="8101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rgbClr val="000080"/>
                </a:solidFill>
                <a:latin typeface="Century Gothic"/>
                <a:cs typeface="Century Gothic"/>
              </a:rPr>
              <a:t>L’enchevêtrement des zones d’intervention de la politique de la ville</a:t>
            </a:r>
            <a:endParaRPr lang="fr-FR" sz="2400" dirty="0">
              <a:solidFill>
                <a:srgbClr val="000080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liché 2013-10-10 10-16-09.tiff"/>
          <p:cNvPicPr/>
          <p:nvPr/>
        </p:nvPicPr>
        <p:blipFill>
          <a:blip r:embed="rId2"/>
          <a:stretch>
            <a:fillRect/>
          </a:stretch>
        </p:blipFill>
        <p:spPr>
          <a:xfrm>
            <a:off x="673854" y="1543757"/>
            <a:ext cx="7333827" cy="4962898"/>
          </a:xfrm>
          <a:prstGeom prst="rect">
            <a:avLst/>
          </a:prstGeom>
        </p:spPr>
      </p:pic>
      <p:pic>
        <p:nvPicPr>
          <p:cNvPr id="3" name="Image 2" descr="Cliché 2013-10-10 10-17-19.tiff"/>
          <p:cNvPicPr/>
          <p:nvPr/>
        </p:nvPicPr>
        <p:blipFill>
          <a:blip r:embed="rId3"/>
          <a:stretch>
            <a:fillRect/>
          </a:stretch>
        </p:blipFill>
        <p:spPr>
          <a:xfrm>
            <a:off x="6591300" y="3124200"/>
            <a:ext cx="2552700" cy="37338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172392" y="3959384"/>
            <a:ext cx="1106981" cy="538182"/>
          </a:xfrm>
          <a:prstGeom prst="rect">
            <a:avLst/>
          </a:prstGeom>
          <a:noFill/>
          <a:ln w="12700">
            <a:solidFill>
              <a:srgbClr val="FF0080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ts val="1660"/>
              </a:lnSpc>
            </a:pPr>
            <a:r>
              <a:rPr lang="fr-FR" dirty="0" smtClean="0"/>
              <a:t>Petit Bard</a:t>
            </a:r>
          </a:p>
          <a:p>
            <a:pPr>
              <a:lnSpc>
                <a:spcPts val="1660"/>
              </a:lnSpc>
            </a:pPr>
            <a:r>
              <a:rPr lang="fr-FR" dirty="0" smtClean="0"/>
              <a:t>Pergola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3023151" y="2870616"/>
            <a:ext cx="108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Cévennes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295872" y="3016408"/>
            <a:ext cx="927320" cy="369332"/>
          </a:xfrm>
          <a:prstGeom prst="rect">
            <a:avLst/>
          </a:prstGeom>
          <a:noFill/>
          <a:ln w="12700">
            <a:solidFill>
              <a:srgbClr val="FF008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err="1" smtClean="0"/>
              <a:t>Mosson</a:t>
            </a:r>
            <a:endParaRPr lang="fr-FR" dirty="0"/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2223192" y="3239948"/>
            <a:ext cx="518349" cy="184666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V="1">
            <a:off x="2902753" y="3829505"/>
            <a:ext cx="388543" cy="156828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5" idx="2"/>
          </p:cNvCxnSpPr>
          <p:nvPr/>
        </p:nvCxnSpPr>
        <p:spPr>
          <a:xfrm rot="16200000" flipH="1">
            <a:off x="3341367" y="3464741"/>
            <a:ext cx="460038" cy="10452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2501034" y="4801351"/>
            <a:ext cx="1326204" cy="7925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760"/>
              </a:lnSpc>
            </a:pPr>
            <a:r>
              <a:rPr lang="fr-FR" dirty="0" smtClean="0"/>
              <a:t>Pas du Loup</a:t>
            </a:r>
          </a:p>
          <a:p>
            <a:pPr>
              <a:lnSpc>
                <a:spcPts val="1760"/>
              </a:lnSpc>
            </a:pPr>
            <a:r>
              <a:rPr lang="fr-FR" dirty="0" smtClean="0"/>
              <a:t>Val de </a:t>
            </a:r>
            <a:r>
              <a:rPr lang="fr-FR" dirty="0" err="1" smtClean="0"/>
              <a:t>Croze</a:t>
            </a:r>
            <a:endParaRPr lang="fr-FR" dirty="0" smtClean="0"/>
          </a:p>
          <a:p>
            <a:pPr>
              <a:lnSpc>
                <a:spcPts val="1760"/>
              </a:lnSpc>
            </a:pPr>
            <a:r>
              <a:rPr lang="fr-FR" dirty="0" smtClean="0"/>
              <a:t>Paul Valéry</a:t>
            </a:r>
            <a:endParaRPr lang="fr-FR" dirty="0"/>
          </a:p>
        </p:txBody>
      </p:sp>
      <p:cxnSp>
        <p:nvCxnSpPr>
          <p:cNvPr id="20" name="Connecteur droit avec flèche 19"/>
          <p:cNvCxnSpPr/>
          <p:nvPr/>
        </p:nvCxnSpPr>
        <p:spPr>
          <a:xfrm flipV="1">
            <a:off x="3096911" y="4658815"/>
            <a:ext cx="274864" cy="220286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827238" y="3421360"/>
            <a:ext cx="1672253" cy="369332"/>
          </a:xfrm>
          <a:prstGeom prst="rect">
            <a:avLst/>
          </a:prstGeom>
          <a:noFill/>
          <a:ln w="12700">
            <a:solidFill>
              <a:srgbClr val="FF008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err="1" smtClean="0"/>
              <a:t>Gély</a:t>
            </a:r>
            <a:r>
              <a:rPr lang="fr-FR" dirty="0" smtClean="0"/>
              <a:t> </a:t>
            </a:r>
            <a:r>
              <a:rPr lang="fr-FR" dirty="0" err="1" smtClean="0"/>
              <a:t>Figuerolles</a:t>
            </a:r>
            <a:endParaRPr lang="fr-FR" dirty="0"/>
          </a:p>
        </p:txBody>
      </p:sp>
      <p:cxnSp>
        <p:nvCxnSpPr>
          <p:cNvPr id="25" name="Connecteur droit avec flèche 24"/>
          <p:cNvCxnSpPr/>
          <p:nvPr/>
        </p:nvCxnSpPr>
        <p:spPr>
          <a:xfrm rot="5400000">
            <a:off x="3760112" y="3857024"/>
            <a:ext cx="415388" cy="282724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/>
          <p:nvPr/>
        </p:nvSpPr>
        <p:spPr>
          <a:xfrm>
            <a:off x="673854" y="357665"/>
            <a:ext cx="7826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rgbClr val="000080"/>
                </a:solidFill>
                <a:latin typeface="Century Gothic"/>
                <a:cs typeface="Century Gothic"/>
              </a:rPr>
              <a:t>Cartographie des zones d’intervention à l’échelle de Montpellier</a:t>
            </a:r>
            <a:endParaRPr lang="fr-FR" sz="2400" dirty="0">
              <a:solidFill>
                <a:srgbClr val="000080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4356" y="1780670"/>
            <a:ext cx="5175443" cy="4831653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4" name="ZoneTexte 3"/>
          <p:cNvSpPr txBox="1"/>
          <p:nvPr/>
        </p:nvSpPr>
        <p:spPr>
          <a:xfrm>
            <a:off x="2495428" y="5905500"/>
            <a:ext cx="12989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Slate.fr</a:t>
            </a:r>
            <a:endParaRPr lang="fr-FR" dirty="0" smtClean="0"/>
          </a:p>
          <a:p>
            <a:r>
              <a:rPr lang="fr-FR" dirty="0" smtClean="0"/>
              <a:t>20/07/2012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2534503"/>
            <a:ext cx="3679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Century Gothic"/>
                <a:cs typeface="Century Gothic"/>
              </a:rPr>
              <a:t>«  la politique de la ville, c’est un peu la zone »</a:t>
            </a:r>
            <a:endParaRPr lang="fr-FR" sz="2400" dirty="0">
              <a:latin typeface="Century Gothic"/>
              <a:cs typeface="Century Gothic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946628" y="162867"/>
            <a:ext cx="4946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rgbClr val="000080"/>
                </a:solidFill>
                <a:latin typeface="Century Gothic"/>
                <a:cs typeface="Century Gothic"/>
              </a:rPr>
              <a:t>Une politique jugée sévèrement </a:t>
            </a:r>
            <a:endParaRPr lang="fr-FR" sz="2400" dirty="0">
              <a:solidFill>
                <a:srgbClr val="000080"/>
              </a:solidFill>
              <a:latin typeface="Century Gothic"/>
              <a:cs typeface="Century Gothic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81000" y="753070"/>
            <a:ext cx="8301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Ø"/>
            </a:pPr>
            <a:r>
              <a:rPr lang="fr-FR" sz="2400" dirty="0" smtClean="0">
                <a:solidFill>
                  <a:srgbClr val="000080"/>
                </a:solidFill>
                <a:latin typeface="Century Gothic"/>
                <a:cs typeface="Century Gothic"/>
              </a:rPr>
              <a:t> sur sa complexité et sa dilatation conduisant à un « saupoudrage » </a:t>
            </a:r>
            <a:endParaRPr lang="fr-FR" sz="2400" dirty="0">
              <a:solidFill>
                <a:srgbClr val="000080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4800" y="622300"/>
            <a:ext cx="85725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Century Gothic"/>
                <a:cs typeface="Century Gothic"/>
              </a:rPr>
              <a:t>Extraits du rapport </a:t>
            </a:r>
            <a:r>
              <a:rPr lang="fr-FR" sz="2400" b="1" i="1" dirty="0" smtClean="0">
                <a:latin typeface="Century Gothic"/>
                <a:cs typeface="Century Gothic"/>
              </a:rPr>
              <a:t>Livre vert de la géographie prioritaire, 2009</a:t>
            </a:r>
          </a:p>
          <a:p>
            <a:r>
              <a:rPr lang="fr-FR" sz="2400" dirty="0" smtClean="0">
                <a:latin typeface="Century Gothic"/>
                <a:cs typeface="Century Gothic"/>
                <a:hlinkClick r:id="rId2"/>
              </a:rPr>
              <a:t>http://www.ville.gouv.fr/?livre-vert-geographie-prioritaire</a:t>
            </a:r>
            <a:endParaRPr lang="fr-FR" sz="2400" dirty="0" smtClean="0">
              <a:latin typeface="Century Gothic"/>
              <a:cs typeface="Century Gothic"/>
            </a:endParaRPr>
          </a:p>
          <a:p>
            <a:endParaRPr lang="fr-FR" sz="2400" dirty="0" smtClean="0">
              <a:latin typeface="Century Gothic"/>
              <a:cs typeface="Century Gothic"/>
            </a:endParaRPr>
          </a:p>
          <a:p>
            <a:r>
              <a:rPr lang="fr-FR" sz="2400" dirty="0" smtClean="0">
                <a:latin typeface="Century Gothic"/>
                <a:cs typeface="Century Gothic"/>
              </a:rPr>
              <a:t> « Les 542 quartiers ANRU métropolitains regroupent 430 ZUS –dont 208 de priorité 1 et 222 de priorité 2– et 112 quartiers de dérogation au titre de l’article 6 de la loi du 1er août 2003 –tous de priorité 2, sauf deux articles 6 GPV-ORU qui sont de priorité 1 »</a:t>
            </a:r>
            <a:r>
              <a:rPr lang="fr-FR" sz="2000" dirty="0" smtClean="0">
                <a:latin typeface="Century Gothic"/>
                <a:cs typeface="Century Gothic"/>
              </a:rPr>
              <a:t>.</a:t>
            </a:r>
          </a:p>
          <a:p>
            <a:endParaRPr lang="fr-FR" sz="2400" dirty="0" smtClean="0">
              <a:latin typeface="Century Gothic"/>
              <a:cs typeface="Century Gothic"/>
            </a:endParaRPr>
          </a:p>
          <a:p>
            <a:r>
              <a:rPr lang="fr-FR" sz="2400" dirty="0" smtClean="0">
                <a:latin typeface="Century Gothic"/>
                <a:cs typeface="Century Gothic"/>
              </a:rPr>
              <a:t>« 491 communes ont une ZUS dont 164 sans </a:t>
            </a:r>
            <a:r>
              <a:rPr lang="fr-FR" sz="2400" dirty="0" err="1" smtClean="0">
                <a:latin typeface="Century Gothic"/>
                <a:cs typeface="Century Gothic"/>
              </a:rPr>
              <a:t>Cucs</a:t>
            </a:r>
            <a:r>
              <a:rPr lang="fr-FR" sz="2400" dirty="0" smtClean="0">
                <a:latin typeface="Century Gothic"/>
                <a:cs typeface="Century Gothic"/>
              </a:rPr>
              <a:t> non ZUS et 752 communes ont un quartier </a:t>
            </a:r>
            <a:r>
              <a:rPr lang="fr-FR" sz="2400" dirty="0" err="1" smtClean="0">
                <a:latin typeface="Century Gothic"/>
                <a:cs typeface="Century Gothic"/>
              </a:rPr>
              <a:t>Cucs</a:t>
            </a:r>
            <a:r>
              <a:rPr lang="fr-FR" sz="2400" dirty="0" smtClean="0">
                <a:latin typeface="Century Gothic"/>
                <a:cs typeface="Century Gothic"/>
              </a:rPr>
              <a:t> non ZUS, dont 427 sans ZUS ».</a:t>
            </a:r>
            <a:endParaRPr lang="fr-FR" sz="24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609600" y="146447"/>
            <a:ext cx="469872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charset="2"/>
              <a:buChar char="Ø"/>
            </a:pPr>
            <a:r>
              <a:rPr lang="fr-FR" sz="2400" dirty="0" smtClean="0">
                <a:solidFill>
                  <a:srgbClr val="000080"/>
                </a:solidFill>
                <a:latin typeface="Century Gothic"/>
                <a:cs typeface="Century Gothic"/>
              </a:rPr>
              <a:t> sur son manque d’efficacité</a:t>
            </a:r>
            <a:endParaRPr lang="fr-FR" sz="2400" dirty="0">
              <a:solidFill>
                <a:srgbClr val="000080"/>
              </a:solidFill>
              <a:latin typeface="Century Gothic"/>
              <a:cs typeface="Century Gothic"/>
            </a:endParaRPr>
          </a:p>
        </p:txBody>
      </p:sp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0"/>
            <a:ext cx="9144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1178530"/>
            <a:ext cx="9144000" cy="2267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2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➁</a:t>
            </a:r>
          </a:p>
          <a:p>
            <a:pPr algn="ctr">
              <a:lnSpc>
                <a:spcPct val="150000"/>
              </a:lnSpc>
            </a:pPr>
            <a:r>
              <a:rPr lang="fr-FR" sz="32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« Simplification, simplification, simplification » : la réforme du zonage </a:t>
            </a:r>
            <a:endParaRPr lang="fr-FR" sz="3200" dirty="0">
              <a:solidFill>
                <a:schemeClr val="tx2">
                  <a:lumMod val="75000"/>
                </a:schemeClr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79401" y="571500"/>
            <a:ext cx="8597900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Récapitulatif des principales étapes de cette mise en place au cours de 2014 : </a:t>
            </a:r>
          </a:p>
          <a:p>
            <a:endParaRPr lang="fr-FR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spcAft>
                <a:spcPts val="1500"/>
              </a:spcAft>
              <a:buFontTx/>
              <a:buChar char="-"/>
            </a:pP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</a:rPr>
              <a:t> 2008 </a:t>
            </a:r>
            <a:r>
              <a:rPr lang="fr-FR" sz="2000" dirty="0" smtClean="0">
                <a:solidFill>
                  <a:schemeClr val="tx2">
                    <a:lumMod val="75000"/>
                  </a:schemeClr>
                </a:solidFill>
              </a:rPr>
              <a:t>: La Loi de Finances impose une révision des périmètres tous les 5 ans</a:t>
            </a:r>
          </a:p>
          <a:p>
            <a:pPr>
              <a:spcAft>
                <a:spcPts val="1500"/>
              </a:spcAft>
              <a:buFontTx/>
              <a:buChar char="-"/>
            </a:pP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</a:rPr>
              <a:t> octobre 2012 – Janvier 2013 </a:t>
            </a:r>
            <a:r>
              <a:rPr lang="fr-FR" sz="2000" dirty="0" smtClean="0">
                <a:solidFill>
                  <a:schemeClr val="tx2">
                    <a:lumMod val="75000"/>
                  </a:schemeClr>
                </a:solidFill>
              </a:rPr>
              <a:t>: Concertation nationale, « Quartiers, engageons le changement »</a:t>
            </a:r>
          </a:p>
          <a:p>
            <a:pPr>
              <a:spcAft>
                <a:spcPts val="1500"/>
              </a:spcAft>
              <a:buFontTx/>
              <a:buChar char="-"/>
            </a:pP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</a:rPr>
              <a:t> loi du 21 février 2014 de programmation pour la ville et la cohésion urbaine </a:t>
            </a:r>
            <a:r>
              <a:rPr lang="fr-FR" sz="2000" dirty="0" smtClean="0">
                <a:solidFill>
                  <a:schemeClr val="tx2">
                    <a:lumMod val="75000"/>
                  </a:schemeClr>
                </a:solidFill>
              </a:rPr>
              <a:t>qui prévoit la refonte de la carte des quartiers prioritaires</a:t>
            </a:r>
          </a:p>
          <a:p>
            <a:pPr>
              <a:spcAft>
                <a:spcPts val="1500"/>
              </a:spcAft>
              <a:buFontTx/>
              <a:buChar char="-"/>
            </a:pPr>
            <a:r>
              <a:rPr lang="fr-FR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</a:rPr>
              <a:t>juin 2014</a:t>
            </a:r>
            <a:r>
              <a:rPr lang="fr-FR" sz="2000" dirty="0" smtClean="0">
                <a:solidFill>
                  <a:schemeClr val="tx2">
                    <a:lumMod val="75000"/>
                  </a:schemeClr>
                </a:solidFill>
              </a:rPr>
              <a:t> : publication de la liste des 1300 quartiers retenus</a:t>
            </a:r>
          </a:p>
          <a:p>
            <a:pPr>
              <a:spcAft>
                <a:spcPts val="1500"/>
              </a:spcAft>
              <a:buFontTx/>
              <a:buChar char="-"/>
            </a:pP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</a:rPr>
              <a:t> de juillet à fin 2014 </a:t>
            </a:r>
            <a:r>
              <a:rPr lang="fr-FR" sz="2000" dirty="0" smtClean="0">
                <a:solidFill>
                  <a:schemeClr val="tx2">
                    <a:lumMod val="75000"/>
                  </a:schemeClr>
                </a:solidFill>
              </a:rPr>
              <a:t>: Concertation avec les acteurs locaux pour fixer les périmètres précis des « 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</a:rPr>
              <a:t>territoires cibles »</a:t>
            </a:r>
          </a:p>
          <a:p>
            <a:pPr>
              <a:spcAft>
                <a:spcPts val="1500"/>
              </a:spcAft>
            </a:pP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</a:rPr>
              <a:t>- 1er janvier 2015 </a:t>
            </a:r>
            <a:r>
              <a:rPr lang="fr-FR" sz="2000" dirty="0" smtClean="0">
                <a:solidFill>
                  <a:schemeClr val="tx2">
                    <a:lumMod val="75000"/>
                  </a:schemeClr>
                </a:solidFill>
              </a:rPr>
              <a:t>: Entrée en vigueur de la nouvelle géographie d’intervention. Signature des contrats de ville</a:t>
            </a:r>
          </a:p>
          <a:p>
            <a:pPr>
              <a:spcAft>
                <a:spcPts val="1500"/>
              </a:spcAft>
            </a:pPr>
            <a:endParaRPr lang="fr-FR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72" y="1"/>
            <a:ext cx="8566728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11200" y="5010210"/>
            <a:ext cx="1415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 smtClean="0">
                <a:solidFill>
                  <a:schemeClr val="bg1"/>
                </a:solidFill>
              </a:rPr>
              <a:t>Ville.gouv.fr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10572" y="3657600"/>
            <a:ext cx="33304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  <a:latin typeface="Century Gothic"/>
                <a:cs typeface="Century Gothic"/>
              </a:rPr>
              <a:t>1300 quartiers :</a:t>
            </a:r>
          </a:p>
          <a:p>
            <a:r>
              <a:rPr lang="fr-FR" sz="2000" dirty="0" smtClean="0">
                <a:solidFill>
                  <a:schemeClr val="bg1"/>
                </a:solidFill>
                <a:latin typeface="Century Gothic"/>
                <a:cs typeface="Century Gothic"/>
              </a:rPr>
              <a:t>ciblage plus important</a:t>
            </a:r>
          </a:p>
          <a:p>
            <a:r>
              <a:rPr lang="fr-FR" sz="2000" dirty="0" smtClean="0">
                <a:solidFill>
                  <a:schemeClr val="bg1"/>
                </a:solidFill>
                <a:latin typeface="Century Gothic"/>
                <a:cs typeface="Century Gothic"/>
              </a:rPr>
              <a:t>Simplification du dispositif</a:t>
            </a:r>
            <a:endParaRPr lang="fr-FR" sz="20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990600"/>
            <a:ext cx="9188840" cy="379824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99" y="0"/>
            <a:ext cx="8059051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23900" y="6328370"/>
            <a:ext cx="7320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La nouvelle politique de la ville</a:t>
            </a:r>
            <a:r>
              <a:rPr lang="fr-FR" dirty="0" smtClean="0"/>
              <a:t>, dossier de presse, 17 juin 2014 (</a:t>
            </a:r>
            <a:r>
              <a:rPr lang="fr-FR" dirty="0" err="1" smtClean="0"/>
              <a:t>ville.gouv.fr</a:t>
            </a:r>
            <a:r>
              <a:rPr lang="fr-FR" dirty="0" smtClean="0"/>
              <a:t>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81000" y="368300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« C’est la réalité de la pauvreté en France, loin d’être cantonnée aux territoires périphériques des grandes villes, qui apparaît ainsi au grand jour »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3700" y="442267"/>
            <a:ext cx="87503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17375E"/>
                </a:solidFill>
                <a:latin typeface="Century Gothic"/>
                <a:cs typeface="Century Gothic"/>
              </a:rPr>
              <a:t>Une réforme de la méthode sans toucher au principe du zonage</a:t>
            </a:r>
          </a:p>
          <a:p>
            <a:endParaRPr lang="fr-FR" sz="2000" dirty="0" smtClean="0">
              <a:solidFill>
                <a:srgbClr val="17375E"/>
              </a:solidFill>
              <a:latin typeface="Century Gothic"/>
              <a:cs typeface="Century Gothic"/>
            </a:endParaRPr>
          </a:p>
          <a:p>
            <a:pPr>
              <a:buFont typeface="Wingdings" charset="2"/>
              <a:buChar char="Ø"/>
            </a:pPr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 à la place d’un « indice synthétique d’exclusion », un seul critère retenu : le niveau de revenu des habitants</a:t>
            </a:r>
          </a:p>
          <a:p>
            <a:endParaRPr lang="fr-FR" sz="2000" dirty="0" smtClean="0">
              <a:solidFill>
                <a:srgbClr val="17375E"/>
              </a:solidFill>
              <a:latin typeface="Century Gothic"/>
              <a:cs typeface="Century Gothic"/>
            </a:endParaRPr>
          </a:p>
          <a:p>
            <a:r>
              <a:rPr lang="fr-FR" sz="2000" i="1" dirty="0" smtClean="0">
                <a:solidFill>
                  <a:srgbClr val="17375E"/>
                </a:solidFill>
                <a:latin typeface="Century Gothic"/>
                <a:cs typeface="Century Gothic"/>
              </a:rPr>
              <a:t>Sont retenus les secteurs où la moitié de la population dispose d’un revenu annuel inférieur à 11250 euros, soit moins de 60% du revenu médian national</a:t>
            </a:r>
          </a:p>
          <a:p>
            <a:pPr>
              <a:buFont typeface="Wingdings" charset="2"/>
              <a:buChar char="Ø"/>
            </a:pPr>
            <a:endParaRPr lang="fr-FR" sz="2000" dirty="0" smtClean="0">
              <a:solidFill>
                <a:srgbClr val="17375E"/>
              </a:solidFill>
              <a:latin typeface="Century Gothic"/>
              <a:cs typeface="Century Gothic"/>
            </a:endParaRPr>
          </a:p>
          <a:p>
            <a:pPr>
              <a:buFont typeface="Wingdings" charset="2"/>
              <a:buChar char="Ø"/>
            </a:pPr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 une pondération locale par rapport au niveau de vie de la ville pour ajuster les périmètres</a:t>
            </a:r>
          </a:p>
          <a:p>
            <a:pPr>
              <a:buFont typeface="Wingdings" charset="2"/>
              <a:buChar char="Ø"/>
            </a:pPr>
            <a:endParaRPr lang="fr-FR" sz="2000" dirty="0" smtClean="0">
              <a:solidFill>
                <a:srgbClr val="17375E"/>
              </a:solidFill>
              <a:latin typeface="Century Gothic"/>
              <a:cs typeface="Century Gothic"/>
            </a:endParaRPr>
          </a:p>
          <a:p>
            <a:pPr>
              <a:buFont typeface="Wingdings" charset="2"/>
              <a:buChar char="Ø"/>
            </a:pPr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 un changement de méthode du découpage : utilisation d’un carroyage de 200 m x 200 m par l’INSEE. </a:t>
            </a:r>
            <a:endParaRPr lang="fr-FR" sz="2000" dirty="0">
              <a:solidFill>
                <a:srgbClr val="17375E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" y="914400"/>
            <a:ext cx="9139290" cy="55091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82510" y="200967"/>
            <a:ext cx="8819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Carte de la nouvelle géographie prioritaire sur Montpellier</a:t>
            </a:r>
            <a:endParaRPr lang="fr-FR" sz="2400" dirty="0">
              <a:solidFill>
                <a:schemeClr val="tx2">
                  <a:lumMod val="75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4" name="Ellipse 3"/>
          <p:cNvSpPr/>
          <p:nvPr/>
        </p:nvSpPr>
        <p:spPr>
          <a:xfrm rot="13346404">
            <a:off x="4165600" y="1908341"/>
            <a:ext cx="3187700" cy="1016000"/>
          </a:xfrm>
          <a:prstGeom prst="ellipse">
            <a:avLst/>
          </a:prstGeom>
          <a:noFill/>
          <a:ln w="38100">
            <a:solidFill>
              <a:srgbClr val="FF0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985224" y="6423513"/>
            <a:ext cx="1415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 smtClean="0"/>
              <a:t>Ville.gouv.fr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8900" y="1117600"/>
            <a:ext cx="8991600" cy="4113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2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➂ </a:t>
            </a:r>
          </a:p>
          <a:p>
            <a:pPr algn="ctr">
              <a:lnSpc>
                <a:spcPct val="150000"/>
              </a:lnSpc>
            </a:pPr>
            <a:r>
              <a:rPr lang="fr-FR" sz="32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« Les inégalités territoriales sont-elles solubles dans le zonage? » </a:t>
            </a:r>
          </a:p>
          <a:p>
            <a:pPr algn="ctr">
              <a:lnSpc>
                <a:spcPct val="150000"/>
              </a:lnSpc>
            </a:pPr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(extrait du rapport </a:t>
            </a:r>
            <a:r>
              <a:rPr lang="fr-FR" sz="2400" i="1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Vers l’égalité des territoires, </a:t>
            </a:r>
          </a:p>
          <a:p>
            <a:pPr algn="ctr">
              <a:lnSpc>
                <a:spcPct val="150000"/>
              </a:lnSpc>
            </a:pPr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E. Laurent </a:t>
            </a:r>
            <a:r>
              <a:rPr lang="fr-FR" sz="2400" dirty="0" err="1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dir</a:t>
            </a:r>
            <a:r>
              <a:rPr lang="fr-FR" sz="24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., 2013)</a:t>
            </a:r>
          </a:p>
          <a:p>
            <a:pPr algn="ctr">
              <a:lnSpc>
                <a:spcPct val="150000"/>
              </a:lnSpc>
            </a:pPr>
            <a:endParaRPr lang="fr-FR" sz="3200" dirty="0">
              <a:solidFill>
                <a:schemeClr val="tx2">
                  <a:lumMod val="75000"/>
                </a:schemeClr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0200" y="406400"/>
            <a:ext cx="84201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17375E"/>
                </a:solidFill>
                <a:latin typeface="Century Gothic"/>
                <a:cs typeface="Century Gothic"/>
              </a:rPr>
              <a:t>Le principe même du zonage mis en débat</a:t>
            </a:r>
          </a:p>
          <a:p>
            <a:endParaRPr lang="fr-FR" sz="2400" dirty="0" smtClean="0">
              <a:solidFill>
                <a:srgbClr val="17375E"/>
              </a:solidFill>
              <a:latin typeface="Century Gothic"/>
              <a:cs typeface="Century Gothic"/>
            </a:endParaRPr>
          </a:p>
          <a:p>
            <a:pPr>
              <a:buFont typeface="Wingdings" charset="2"/>
              <a:buChar char="Ø"/>
            </a:pPr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 une forme de technocratisme dénoncé pour ses effets pervers de stigmatisation des territoires ciblés, non compensés par des effets réels de mise à niveau</a:t>
            </a:r>
          </a:p>
          <a:p>
            <a:pPr>
              <a:buFont typeface="Wingdings" charset="2"/>
              <a:buChar char="Ø"/>
            </a:pPr>
            <a:endParaRPr lang="fr-FR" sz="2000" dirty="0" smtClean="0">
              <a:solidFill>
                <a:srgbClr val="17375E"/>
              </a:solidFill>
              <a:latin typeface="Century Gothic"/>
              <a:cs typeface="Century Gothic"/>
            </a:endParaRPr>
          </a:p>
          <a:p>
            <a:pPr>
              <a:buFont typeface="Wingdings" charset="2"/>
              <a:buChar char="Ø"/>
            </a:pPr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 critique de la logique de ce « détour territorial » qui évite la question sociale (et ethnique) et postule une équivalence entre les inégalités territoriales et les inégalités sociales</a:t>
            </a:r>
          </a:p>
          <a:p>
            <a:endParaRPr lang="fr-FR" sz="2000" dirty="0" smtClean="0">
              <a:solidFill>
                <a:srgbClr val="17375E"/>
              </a:solidFill>
              <a:latin typeface="Century Gothic"/>
              <a:cs typeface="Century Gothic"/>
            </a:endParaRPr>
          </a:p>
          <a:p>
            <a:pPr>
              <a:buFont typeface="Wingdings" charset="2"/>
              <a:buChar char="Ø"/>
            </a:pPr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 est-on en mesure de bâtir des réponses pertinentes sur la base des périmètres définis?</a:t>
            </a:r>
          </a:p>
          <a:p>
            <a:pPr>
              <a:buFont typeface="Wingdings" charset="2"/>
              <a:buChar char="Ø"/>
            </a:pPr>
            <a:endParaRPr lang="fr-FR" sz="2000" dirty="0" smtClean="0">
              <a:solidFill>
                <a:srgbClr val="17375E"/>
              </a:solidFill>
              <a:latin typeface="Century Gothic"/>
              <a:cs typeface="Century Gothic"/>
            </a:endParaRPr>
          </a:p>
          <a:p>
            <a:pPr>
              <a:buFont typeface="Wingdings" charset="2"/>
              <a:buChar char="Ø"/>
            </a:pPr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 critique de l’effet de substitution induit entre les moyens d’exception attribués et les politiques de droit commun</a:t>
            </a:r>
          </a:p>
          <a:p>
            <a:pPr>
              <a:buFont typeface="Wingdings" charset="2"/>
              <a:buChar char="Ø"/>
            </a:pPr>
            <a:endParaRPr lang="fr-FR" sz="2000" dirty="0">
              <a:solidFill>
                <a:srgbClr val="17375E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0" y="796266"/>
            <a:ext cx="7950200" cy="5928383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41300" y="6488668"/>
            <a:ext cx="844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La nouvelle politique de la ville</a:t>
            </a:r>
            <a:r>
              <a:rPr lang="fr-FR" dirty="0" smtClean="0"/>
              <a:t>, dossier de presse, 17 juin 2014 (</a:t>
            </a:r>
            <a:r>
              <a:rPr lang="fr-FR" dirty="0" err="1" smtClean="0"/>
              <a:t>ville.gouv.fr</a:t>
            </a:r>
            <a:r>
              <a:rPr lang="fr-FR" dirty="0" smtClean="0"/>
              <a:t>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876472" y="4406900"/>
            <a:ext cx="2000828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+ Zones Franches Urbaines</a:t>
            </a:r>
            <a:endParaRPr lang="fr-FR" sz="2000" dirty="0"/>
          </a:p>
        </p:txBody>
      </p:sp>
      <p:sp>
        <p:nvSpPr>
          <p:cNvPr id="8" name="ZoneTexte 7"/>
          <p:cNvSpPr txBox="1"/>
          <p:nvPr/>
        </p:nvSpPr>
        <p:spPr>
          <a:xfrm>
            <a:off x="1371600" y="196334"/>
            <a:ext cx="5917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rgbClr val="17375E"/>
                </a:solidFill>
                <a:latin typeface="Century Gothic"/>
                <a:cs typeface="Century Gothic"/>
              </a:rPr>
              <a:t>Une simplification dont on peut douter  </a:t>
            </a:r>
            <a:endParaRPr lang="fr-FR" sz="2400" dirty="0">
              <a:solidFill>
                <a:srgbClr val="17375E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7800" y="660400"/>
            <a:ext cx="8966199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17375E"/>
                </a:solidFill>
                <a:latin typeface="Century Gothic"/>
                <a:cs typeface="Century Gothic"/>
              </a:rPr>
              <a:t>Le critère retenu qui ne fait pas l’unanimité:</a:t>
            </a:r>
          </a:p>
          <a:p>
            <a:endParaRPr lang="fr-FR" sz="2400" dirty="0" smtClean="0">
              <a:solidFill>
                <a:srgbClr val="17375E"/>
              </a:solidFill>
              <a:latin typeface="Century Gothic"/>
              <a:cs typeface="Century Gothic"/>
            </a:endParaRPr>
          </a:p>
          <a:p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Un critère de revenus facile à mettre en œuvre mais réducteur face au caractère multidimensionnel de la pauvreté -&gt; un « système de pauvreté » qui reste à cibler (Pinçon et </a:t>
            </a:r>
            <a:r>
              <a:rPr lang="fr-FR" sz="2000" dirty="0" err="1" smtClean="0">
                <a:solidFill>
                  <a:srgbClr val="17375E"/>
                </a:solidFill>
                <a:latin typeface="Century Gothic"/>
                <a:cs typeface="Century Gothic"/>
              </a:rPr>
              <a:t>Pinçon-Charlot</a:t>
            </a:r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)  et un « sentier du décrochage » à caractériser (D. </a:t>
            </a:r>
            <a:r>
              <a:rPr lang="fr-FR" sz="2000" dirty="0" err="1" smtClean="0">
                <a:solidFill>
                  <a:srgbClr val="17375E"/>
                </a:solidFill>
                <a:latin typeface="Century Gothic"/>
                <a:cs typeface="Century Gothic"/>
              </a:rPr>
              <a:t>Behar</a:t>
            </a:r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)</a:t>
            </a:r>
          </a:p>
          <a:p>
            <a:endParaRPr lang="fr-FR" sz="2400" dirty="0" smtClean="0">
              <a:solidFill>
                <a:srgbClr val="17375E"/>
              </a:solidFill>
              <a:latin typeface="Century Gothic"/>
              <a:cs typeface="Century Gothic"/>
            </a:endParaRPr>
          </a:p>
          <a:p>
            <a:endParaRPr lang="fr-FR" sz="2400" dirty="0" smtClean="0">
              <a:solidFill>
                <a:srgbClr val="17375E"/>
              </a:solidFill>
              <a:latin typeface="Century Gothic"/>
              <a:cs typeface="Century Gothic"/>
            </a:endParaRPr>
          </a:p>
          <a:p>
            <a:r>
              <a:rPr lang="fr-FR" sz="2400" dirty="0" smtClean="0">
                <a:solidFill>
                  <a:srgbClr val="17375E"/>
                </a:solidFill>
                <a:latin typeface="Century Gothic"/>
                <a:cs typeface="Century Gothic"/>
              </a:rPr>
              <a:t>L’affirmation de l’Etat face à des acteurs locaux inquiets</a:t>
            </a:r>
          </a:p>
          <a:p>
            <a:endParaRPr lang="fr-FR" sz="2400" dirty="0" smtClean="0">
              <a:solidFill>
                <a:srgbClr val="17375E"/>
              </a:solidFill>
              <a:latin typeface="Century Gothic"/>
              <a:cs typeface="Century Gothic"/>
            </a:endParaRPr>
          </a:p>
          <a:p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« </a:t>
            </a:r>
            <a:r>
              <a:rPr lang="fr-FR" sz="2000" i="1" dirty="0" smtClean="0">
                <a:solidFill>
                  <a:srgbClr val="17375E"/>
                </a:solidFill>
                <a:latin typeface="Century Gothic"/>
                <a:cs typeface="Century Gothic"/>
              </a:rPr>
              <a:t>L’Etat est de retour dans les banlieues</a:t>
            </a:r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 » JM </a:t>
            </a:r>
            <a:r>
              <a:rPr lang="fr-FR" sz="2000" dirty="0" err="1" smtClean="0">
                <a:solidFill>
                  <a:srgbClr val="17375E"/>
                </a:solidFill>
                <a:latin typeface="Century Gothic"/>
                <a:cs typeface="Century Gothic"/>
              </a:rPr>
              <a:t>Hayrault</a:t>
            </a:r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 (premier ministre)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4000" y="1574800"/>
            <a:ext cx="867452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Des tractations délicates national/local et pour l’heure non abouties pour arrêter les périmètres définitifs</a:t>
            </a:r>
          </a:p>
          <a:p>
            <a:endParaRPr lang="fr-FR" sz="2000" dirty="0" smtClean="0">
              <a:solidFill>
                <a:srgbClr val="17375E"/>
              </a:solidFill>
              <a:latin typeface="Century Gothic"/>
              <a:cs typeface="Century Gothic"/>
            </a:endParaRPr>
          </a:p>
          <a:p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Penser non plus en termes de géographie prioritaire mais en termes de géographie </a:t>
            </a:r>
            <a:r>
              <a:rPr lang="fr-FR" sz="2000" dirty="0" smtClean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stratégique</a:t>
            </a:r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 différenciée : revisiter la géographie prioritaire vers plus de plasticité</a:t>
            </a:r>
          </a:p>
          <a:p>
            <a:endParaRPr lang="fr-FR" sz="2000" dirty="0" smtClean="0">
              <a:solidFill>
                <a:srgbClr val="17375E"/>
              </a:solidFill>
              <a:latin typeface="Century Gothic"/>
              <a:cs typeface="Century Gothic"/>
            </a:endParaRPr>
          </a:p>
          <a:p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Mettre davantage en avant les interdépendances entre les territoires -&gt; notion d’« </a:t>
            </a:r>
            <a:r>
              <a:rPr lang="fr-FR" sz="2000" dirty="0" err="1" smtClean="0">
                <a:solidFill>
                  <a:srgbClr val="17375E"/>
                </a:solidFill>
                <a:latin typeface="Century Gothic"/>
                <a:cs typeface="Century Gothic"/>
              </a:rPr>
              <a:t>égalité-relation</a:t>
            </a:r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 » (P. </a:t>
            </a:r>
            <a:r>
              <a:rPr lang="fr-FR" sz="2000" dirty="0" err="1" smtClean="0">
                <a:solidFill>
                  <a:srgbClr val="17375E"/>
                </a:solidFill>
                <a:latin typeface="Century Gothic"/>
                <a:cs typeface="Century Gothic"/>
              </a:rPr>
              <a:t>Rosanvallon</a:t>
            </a:r>
            <a:r>
              <a:rPr lang="fr-FR" sz="2000" dirty="0" smtClean="0">
                <a:solidFill>
                  <a:srgbClr val="17375E"/>
                </a:solidFill>
                <a:latin typeface="Century Gothic"/>
                <a:cs typeface="Century Gothic"/>
              </a:rPr>
              <a:t>)</a:t>
            </a:r>
          </a:p>
          <a:p>
            <a:endParaRPr lang="fr-FR" sz="2000" dirty="0">
              <a:solidFill>
                <a:srgbClr val="17375E"/>
              </a:solidFill>
              <a:latin typeface="Century Gothic"/>
              <a:cs typeface="Century Gothic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276600" y="632767"/>
            <a:ext cx="1842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rgbClr val="17375E"/>
                </a:solidFill>
                <a:latin typeface="Century Gothic"/>
                <a:cs typeface="Century Gothic"/>
              </a:rPr>
              <a:t>Conclusion</a:t>
            </a:r>
            <a:endParaRPr lang="fr-FR" sz="2400" dirty="0">
              <a:solidFill>
                <a:srgbClr val="17375E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4850</TotalTime>
  <Words>1167</Words>
  <Application>Microsoft Macintosh PowerPoint</Application>
  <PresentationFormat>Présentation à l'écran (4:3)</PresentationFormat>
  <Paragraphs>162</Paragraphs>
  <Slides>22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</vt:vector>
  </TitlesOfParts>
  <Company>universite paul valery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Axe chronologique pol de la ville</dc:title>
  <dc:creator>isabelle berry chikhaoui</dc:creator>
  <cp:lastModifiedBy>Lucile Medina</cp:lastModifiedBy>
  <cp:revision>173</cp:revision>
  <dcterms:created xsi:type="dcterms:W3CDTF">2014-11-04T14:05:26Z</dcterms:created>
  <dcterms:modified xsi:type="dcterms:W3CDTF">2014-11-04T14:06:21Z</dcterms:modified>
</cp:coreProperties>
</file>